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81" r:id="rId55"/>
    <p:sldId id="557" r:id="rId56"/>
    <p:sldId id="558" r:id="rId57"/>
    <p:sldId id="555" r:id="rId58"/>
    <p:sldId id="577" r:id="rId59"/>
    <p:sldId id="579" r:id="rId60"/>
    <p:sldId id="559" r:id="rId61"/>
    <p:sldId id="58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81"/>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8"/>
    <p:restoredTop sz="73333"/>
  </p:normalViewPr>
  <p:slideViewPr>
    <p:cSldViewPr snapToGrid="0" snapToObjects="1">
      <p:cViewPr>
        <p:scale>
          <a:sx n="69" d="100"/>
          <a:sy n="69" d="100"/>
        </p:scale>
        <p:origin x="116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1373314672"/>
        <c:axId val="1337234880"/>
      </c:barChart>
      <c:catAx>
        <c:axId val="1373314672"/>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1337234880"/>
        <c:crosses val="autoZero"/>
        <c:auto val="1"/>
        <c:lblAlgn val="ctr"/>
        <c:lblOffset val="100"/>
        <c:noMultiLvlLbl val="0"/>
      </c:catAx>
      <c:valAx>
        <c:axId val="1337234880"/>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1373314672"/>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439833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60</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61</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5: 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785652"/>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target/examples/labels/dependent/Y</a:t>
            </a:r>
            <a:r>
              <a:rPr lang="en-US" sz="4000" dirty="0" smtClean="0">
                <a:solidFill>
                  <a:srgbClr val="0070C0"/>
                </a:solidFill>
                <a:latin typeface="Helvetica Neue Thin" charset="0"/>
                <a:ea typeface="Helvetica Neue Thin" charset="0"/>
                <a:cs typeface="Helvetica Neue Thin" charset="0"/>
              </a:rPr>
              <a:t> 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know exactly what the question and answer will be.</a:t>
            </a: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1" y="622902"/>
            <a:ext cx="7828274"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How Coefficients Are Derived</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3" name="TextBox 2"/>
              <p:cNvSpPr txBox="1"/>
              <p:nvPr/>
            </p:nvSpPr>
            <p:spPr>
              <a:xfrm>
                <a:off x="3136327" y="2252756"/>
                <a:ext cx="108132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3136327" y="2252756"/>
                <a:ext cx="1081322" cy="369332"/>
              </a:xfrm>
              <a:prstGeom prst="rect">
                <a:avLst/>
              </a:prstGeom>
              <a:blipFill rotWithShape="0">
                <a:blip r:embed="rId3"/>
                <a:stretch>
                  <a:fillRect l="-6180" r="-5056"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14727" y="3370589"/>
                <a:ext cx="1823973"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p:sp>
            <p:nvSpPr>
              <p:cNvPr id="12" name="TextBox 11"/>
              <p:cNvSpPr txBox="1">
                <a:spLocks noRot="1" noChangeAspect="1" noMove="1" noResize="1" noEditPoints="1" noAdjustHandles="1" noChangeArrowheads="1" noChangeShapeType="1" noTextEdit="1"/>
              </p:cNvSpPr>
              <p:nvPr/>
            </p:nvSpPr>
            <p:spPr>
              <a:xfrm>
                <a:off x="3014727" y="3370589"/>
                <a:ext cx="1823973" cy="369332"/>
              </a:xfrm>
              <a:prstGeom prst="rect">
                <a:avLst/>
              </a:prstGeom>
              <a:blipFill rotWithShape="0">
                <a:blip r:embed="rId4"/>
                <a:stretch>
                  <a:fillRect l="-1003" t="-6557" b="-32787"/>
                </a:stretch>
              </a:blipFill>
            </p:spPr>
            <p:txBody>
              <a:bodyPr/>
              <a:lstStyle/>
              <a:p>
                <a:r>
                  <a:rPr lang="en-US">
                    <a:noFill/>
                  </a:rPr>
                  <a:t> </a:t>
                </a:r>
              </a:p>
            </p:txBody>
          </p:sp>
        </mc:Fallback>
      </mc:AlternateContent>
      <p:sp>
        <p:nvSpPr>
          <p:cNvPr id="4" name="TextBox 3"/>
          <p:cNvSpPr txBox="1"/>
          <p:nvPr/>
        </p:nvSpPr>
        <p:spPr>
          <a:xfrm>
            <a:off x="581023" y="1786142"/>
            <a:ext cx="1943100"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Algebraic version</a:t>
            </a:r>
            <a:endParaRPr lang="en-US" sz="1400" dirty="0">
              <a:latin typeface="Helvetica Neue Light" charset="0"/>
              <a:ea typeface="Helvetica Neue Light" charset="0"/>
              <a:cs typeface="Helvetica Neue Light" charset="0"/>
            </a:endParaRPr>
          </a:p>
        </p:txBody>
      </p:sp>
      <mc:AlternateContent xmlns:mc="http://schemas.openxmlformats.org/markup-compatibility/2006">
        <mc:Choice xmlns:a14="http://schemas.microsoft.com/office/drawing/2010/main" Requires="a14">
          <p:sp>
            <p:nvSpPr>
              <p:cNvPr id="13" name="TextBox 12"/>
              <p:cNvSpPr txBox="1"/>
              <p:nvPr/>
            </p:nvSpPr>
            <p:spPr>
              <a:xfrm>
                <a:off x="3136327" y="1781179"/>
                <a:ext cx="4559646" cy="385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𝑤</m:t>
                          </m:r>
                        </m:e>
                        <m:sub>
                          <m:r>
                            <a:rPr lang="en-US" sz="2400" b="0" i="1" smtClean="0">
                              <a:latin typeface="Cambria Math" charset="0"/>
                            </a:rPr>
                            <m:t>𝑘</m:t>
                          </m:r>
                        </m:sub>
                      </m:sSub>
                      <m:sSub>
                        <m:sSubPr>
                          <m:ctrlPr>
                            <a:rPr lang="en-US" sz="2400" i="1">
                              <a:latin typeface="Cambria Math" charset="0"/>
                            </a:rPr>
                          </m:ctrlPr>
                        </m:sSubPr>
                        <m:e>
                          <m:r>
                            <a:rPr lang="en-US" sz="2400" i="1">
                              <a:latin typeface="Cambria Math" charset="0"/>
                            </a:rPr>
                            <m:t>𝑥</m:t>
                          </m:r>
                        </m:e>
                        <m:sub>
                          <m:r>
                            <a:rPr lang="en-US" sz="2400" i="1">
                              <a:latin typeface="Cambria Math" charset="0"/>
                            </a:rPr>
                            <m:t>𝑖</m:t>
                          </m:r>
                          <m:r>
                            <a:rPr lang="en-US" sz="2400" i="1">
                              <a:latin typeface="Cambria Math" charset="0"/>
                            </a:rPr>
                            <m:t>,</m:t>
                          </m:r>
                          <m:r>
                            <a:rPr lang="en-US" sz="2400" b="0" i="1" smtClean="0">
                              <a:latin typeface="Cambria Math" charset="0"/>
                            </a:rPr>
                            <m:t>𝑘</m:t>
                          </m:r>
                        </m:sub>
                      </m:sSub>
                      <m:r>
                        <a:rPr lang="en-US" sz="2400" b="0" i="1" smtClean="0">
                          <a:latin typeface="Cambria Math" charset="0"/>
                        </a:rPr>
                        <m:t>+</m:t>
                      </m:r>
                      <m:sSub>
                        <m:sSubPr>
                          <m:ctrlPr>
                            <a:rPr lang="en-US" sz="2400" i="1">
                              <a:latin typeface="Cambria Math" charset="0"/>
                            </a:rPr>
                          </m:ctrlPr>
                        </m:sSubPr>
                        <m:e>
                          <m:r>
                            <a:rPr lang="en-US" sz="2400" i="1" smtClean="0">
                              <a:latin typeface="Cambria Math" charset="0"/>
                              <a:ea typeface="Cambria Math" charset="0"/>
                              <a:cs typeface="Cambria Math" charset="0"/>
                            </a:rPr>
                            <m:t>𝜀</m:t>
                          </m:r>
                        </m:e>
                        <m:sub>
                          <m:r>
                            <a:rPr lang="en-US" sz="2400" b="0" i="1" smtClean="0">
                              <a:latin typeface="Cambria Math" charset="0"/>
                            </a:rPr>
                            <m:t>𝑖</m:t>
                          </m:r>
                        </m:sub>
                      </m:sSub>
                    </m:oMath>
                  </m:oMathPara>
                </a14:m>
                <a:endParaRPr lang="en-US" sz="2400" dirty="0"/>
              </a:p>
            </p:txBody>
          </p:sp>
        </mc:Choice>
        <mc:Fallback>
          <p:sp>
            <p:nvSpPr>
              <p:cNvPr id="13" name="TextBox 12"/>
              <p:cNvSpPr txBox="1">
                <a:spLocks noRot="1" noChangeAspect="1" noMove="1" noResize="1" noEditPoints="1" noAdjustHandles="1" noChangeArrowheads="1" noChangeShapeType="1" noTextEdit="1"/>
              </p:cNvSpPr>
              <p:nvPr/>
            </p:nvSpPr>
            <p:spPr>
              <a:xfrm>
                <a:off x="3136327" y="1781179"/>
                <a:ext cx="4559646" cy="385555"/>
              </a:xfrm>
              <a:prstGeom prst="rect">
                <a:avLst/>
              </a:prstGeom>
              <a:blipFill rotWithShape="0">
                <a:blip r:embed="rId5"/>
                <a:stretch>
                  <a:fillRect l="-1070" r="-267" b="-20635"/>
                </a:stretch>
              </a:blipFill>
            </p:spPr>
            <p:txBody>
              <a:bodyPr/>
              <a:lstStyle/>
              <a:p>
                <a:r>
                  <a:rPr lang="en-US">
                    <a:noFill/>
                  </a:rPr>
                  <a:t> </a:t>
                </a:r>
              </a:p>
            </p:txBody>
          </p:sp>
        </mc:Fallback>
      </mc:AlternateContent>
      <p:sp>
        <p:nvSpPr>
          <p:cNvPr id="14" name="TextBox 13"/>
          <p:cNvSpPr txBox="1"/>
          <p:nvPr/>
        </p:nvSpPr>
        <p:spPr>
          <a:xfrm>
            <a:off x="581023" y="2252756"/>
            <a:ext cx="1943100"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Matrix version</a:t>
            </a:r>
            <a:endParaRPr lang="en-US" sz="1400" dirty="0">
              <a:latin typeface="Helvetica Neue Light" charset="0"/>
              <a:ea typeface="Helvetica Neue Light" charset="0"/>
              <a:cs typeface="Helvetica Neue Light" charset="0"/>
            </a:endParaRPr>
          </a:p>
        </p:txBody>
      </p:sp>
      <p:sp>
        <p:nvSpPr>
          <p:cNvPr id="15" name="TextBox 14"/>
          <p:cNvSpPr txBox="1"/>
          <p:nvPr/>
        </p:nvSpPr>
        <p:spPr>
          <a:xfrm>
            <a:off x="361950" y="3371489"/>
            <a:ext cx="2162173" cy="738664"/>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Multiply both sides by transpose X </a:t>
            </a:r>
            <a:r>
              <a:rPr lang="mr-IN" sz="1400" dirty="0" smtClean="0">
                <a:latin typeface="Helvetica Neue Light" charset="0"/>
                <a:ea typeface="Helvetica Neue Light" charset="0"/>
                <a:cs typeface="Helvetica Neue Light" charset="0"/>
              </a:rPr>
              <a:t>–</a:t>
            </a:r>
            <a:r>
              <a:rPr lang="en-US" sz="1400" dirty="0" smtClean="0">
                <a:latin typeface="Helvetica Neue Light" charset="0"/>
                <a:ea typeface="Helvetica Neue Light" charset="0"/>
                <a:cs typeface="Helvetica Neue Light" charset="0"/>
              </a:rPr>
              <a:t> make X neat square matrix</a:t>
            </a:r>
            <a:endParaRPr lang="en-US" sz="1400" dirty="0">
              <a:latin typeface="Helvetica Neue Light" charset="0"/>
              <a:ea typeface="Helvetica Neue Light" charset="0"/>
              <a:cs typeface="Helvetica Neue Light" charset="0"/>
            </a:endParaRPr>
          </a:p>
        </p:txBody>
      </p:sp>
      <mc:AlternateContent xmlns:mc="http://schemas.openxmlformats.org/markup-compatibility/2006">
        <mc:Choice xmlns:a14="http://schemas.microsoft.com/office/drawing/2010/main" Requires="a14">
          <p:sp>
            <p:nvSpPr>
              <p:cNvPr id="19" name="TextBox 18"/>
              <p:cNvSpPr txBox="1"/>
              <p:nvPr/>
            </p:nvSpPr>
            <p:spPr>
              <a:xfrm>
                <a:off x="3136327" y="4212529"/>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charset="0"/>
                            </a:rPr>
                          </m:ctrlPr>
                        </m:sSupPr>
                        <m:e>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sSup>
                        <m:sSupPr>
                          <m:ctrlPr>
                            <a:rPr lang="en-US" sz="2400" b="0" i="1" smtClean="0">
                              <a:latin typeface="Cambria Math" charset="0"/>
                            </a:rPr>
                          </m:ctrlPr>
                        </m:sSupPr>
                        <m:e>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b="0" i="1" smtClean="0">
                              <a:latin typeface="Cambria Math" charset="0"/>
                            </a:rPr>
                            <m:t>−1</m:t>
                          </m:r>
                        </m:sup>
                      </m:sSup>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r>
                        <a:rPr lang="en-US" sz="2400" b="0" i="1" smtClean="0">
                          <a:latin typeface="Cambria Math" charset="0"/>
                        </a:rPr>
                        <m:t>𝑤</m:t>
                      </m:r>
                    </m:oMath>
                  </m:oMathPara>
                </a14:m>
                <a:endParaRPr lang="en-US" sz="2400" dirty="0"/>
              </a:p>
            </p:txBody>
          </p:sp>
        </mc:Choice>
        <mc:Fallback>
          <p:sp>
            <p:nvSpPr>
              <p:cNvPr id="19" name="TextBox 18"/>
              <p:cNvSpPr txBox="1">
                <a:spLocks noRot="1" noChangeAspect="1" noMove="1" noResize="1" noEditPoints="1" noAdjustHandles="1" noChangeArrowheads="1" noChangeShapeType="1" noTextEdit="1"/>
              </p:cNvSpPr>
              <p:nvPr/>
            </p:nvSpPr>
            <p:spPr>
              <a:xfrm>
                <a:off x="3136327" y="4212529"/>
                <a:ext cx="4807523" cy="369332"/>
              </a:xfrm>
              <a:prstGeom prst="rect">
                <a:avLst/>
              </a:prstGeom>
              <a:blipFill rotWithShape="0">
                <a:blip r:embed="rId6"/>
                <a:stretch>
                  <a:fillRect l="-2915" t="-4918" b="-34426"/>
                </a:stretch>
              </a:blipFill>
            </p:spPr>
            <p:txBody>
              <a:bodyPr/>
              <a:lstStyle/>
              <a:p>
                <a:r>
                  <a:rPr lang="en-US">
                    <a:noFill/>
                  </a:rPr>
                  <a:t> </a:t>
                </a:r>
              </a:p>
            </p:txBody>
          </p:sp>
        </mc:Fallback>
      </mc:AlternateContent>
      <p:sp>
        <p:nvSpPr>
          <p:cNvPr id="20" name="TextBox 19"/>
          <p:cNvSpPr txBox="1"/>
          <p:nvPr/>
        </p:nvSpPr>
        <p:spPr>
          <a:xfrm>
            <a:off x="361950" y="4212529"/>
            <a:ext cx="2162173"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Take inverse </a:t>
            </a:r>
            <a:endParaRPr lang="en-US" sz="1400" dirty="0">
              <a:latin typeface="Helvetica Neue Light" charset="0"/>
              <a:ea typeface="Helvetica Neue Light" charset="0"/>
              <a:cs typeface="Helvetica Neue Light" charset="0"/>
            </a:endParaRPr>
          </a:p>
        </p:txBody>
      </p:sp>
      <p:sp>
        <p:nvSpPr>
          <p:cNvPr id="21" name="TextBox 20"/>
          <p:cNvSpPr txBox="1"/>
          <p:nvPr/>
        </p:nvSpPr>
        <p:spPr>
          <a:xfrm>
            <a:off x="361949" y="2981584"/>
            <a:ext cx="2162173" cy="369332"/>
          </a:xfrm>
          <a:prstGeom prst="rect">
            <a:avLst/>
          </a:prstGeom>
          <a:noFill/>
        </p:spPr>
        <p:txBody>
          <a:bodyPr wrap="square" rtlCol="0">
            <a:spAutoFit/>
          </a:bodyPr>
          <a:lstStyle/>
          <a:p>
            <a:pPr algn="r"/>
            <a:r>
              <a:rPr lang="en-US" dirty="0" smtClean="0">
                <a:solidFill>
                  <a:schemeClr val="bg1">
                    <a:lumMod val="65000"/>
                  </a:schemeClr>
                </a:solidFill>
                <a:latin typeface="Helvetica Neue Light" charset="0"/>
                <a:ea typeface="Helvetica Neue Light" charset="0"/>
                <a:cs typeface="Helvetica Neue Light" charset="0"/>
              </a:rPr>
              <a:t>Solve for w</a:t>
            </a:r>
            <a:endParaRPr lang="en-US" dirty="0">
              <a:solidFill>
                <a:schemeClr val="bg1">
                  <a:lumMod val="65000"/>
                </a:schemeClr>
              </a:solidFill>
              <a:latin typeface="Helvetica Neue Light" charset="0"/>
              <a:ea typeface="Helvetica Neue Light" charset="0"/>
              <a:cs typeface="Helvetica Neue Light" charset="0"/>
            </a:endParaRPr>
          </a:p>
        </p:txBody>
      </p:sp>
      <mc:AlternateContent xmlns:mc="http://schemas.openxmlformats.org/markup-compatibility/2006">
        <mc:Choice xmlns:a14="http://schemas.microsoft.com/office/drawing/2010/main" Requires="a14">
          <p:sp>
            <p:nvSpPr>
              <p:cNvPr id="22" name="TextBox 21"/>
              <p:cNvSpPr txBox="1"/>
              <p:nvPr/>
            </p:nvSpPr>
            <p:spPr>
              <a:xfrm>
                <a:off x="3136327" y="4736443"/>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charset="0"/>
                            </a:rPr>
                          </m:ctrlPr>
                        </m:sSupPr>
                        <m:e>
                          <m:r>
                            <a:rPr lang="en-US" sz="2400" i="1">
                              <a:latin typeface="Cambria Math" charset="0"/>
                            </a:rPr>
                            <m:t>(</m:t>
                          </m:r>
                          <m:sSup>
                            <m:sSupPr>
                              <m:ctrlPr>
                                <a:rPr lang="en-US" sz="2400" i="1">
                                  <a:latin typeface="Cambria Math"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𝑤</m:t>
                      </m:r>
                    </m:oMath>
                  </m:oMathPara>
                </a14:m>
                <a:endParaRPr lang="en-US" sz="2400" dirty="0"/>
              </a:p>
            </p:txBody>
          </p:sp>
        </mc:Choice>
        <mc:Fallback>
          <p:sp>
            <p:nvSpPr>
              <p:cNvPr id="22" name="TextBox 21"/>
              <p:cNvSpPr txBox="1">
                <a:spLocks noRot="1" noChangeAspect="1" noMove="1" noResize="1" noEditPoints="1" noAdjustHandles="1" noChangeArrowheads="1" noChangeShapeType="1" noTextEdit="1"/>
              </p:cNvSpPr>
              <p:nvPr/>
            </p:nvSpPr>
            <p:spPr>
              <a:xfrm>
                <a:off x="3136327" y="4736443"/>
                <a:ext cx="4807523" cy="369332"/>
              </a:xfrm>
              <a:prstGeom prst="rect">
                <a:avLst/>
              </a:prstGeom>
              <a:blipFill rotWithShape="0">
                <a:blip r:embed="rId7"/>
                <a:stretch>
                  <a:fillRect l="-2915" t="-6557" b="-32787"/>
                </a:stretch>
              </a:blipFill>
            </p:spPr>
            <p:txBody>
              <a:bodyPr/>
              <a:lstStyle/>
              <a:p>
                <a:r>
                  <a:rPr lang="en-US">
                    <a:noFill/>
                  </a:rPr>
                  <a:t> </a:t>
                </a:r>
              </a:p>
            </p:txBody>
          </p:sp>
        </mc:Fallback>
      </mc:AlternateContent>
      <p:sp>
        <p:nvSpPr>
          <p:cNvPr id="23" name="TextBox 22"/>
          <p:cNvSpPr txBox="1"/>
          <p:nvPr/>
        </p:nvSpPr>
        <p:spPr>
          <a:xfrm>
            <a:off x="361950" y="4736443"/>
            <a:ext cx="2162173" cy="307777"/>
          </a:xfrm>
          <a:prstGeom prst="rect">
            <a:avLst/>
          </a:prstGeom>
          <a:noFill/>
        </p:spPr>
        <p:txBody>
          <a:bodyPr wrap="square" rtlCol="0">
            <a:spAutoFit/>
          </a:bodyPr>
          <a:lstStyle/>
          <a:p>
            <a:pPr algn="r"/>
            <a:r>
              <a:rPr lang="en-US" sz="1400" dirty="0" smtClean="0">
                <a:latin typeface="Helvetica Neue Light" charset="0"/>
                <a:ea typeface="Helvetica Neue Light" charset="0"/>
                <a:cs typeface="Helvetica Neue Light" charset="0"/>
              </a:rPr>
              <a:t>Solve for coefficients</a:t>
            </a:r>
            <a:endParaRPr lang="en-US" sz="14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65749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a:t>
                </a:r>
                <a:r>
                  <a:rPr lang="mr-IN" sz="3200" i="1" dirty="0" smtClean="0">
                    <a:solidFill>
                      <a:srgbClr val="0070C0"/>
                    </a:solidFill>
                    <a:latin typeface="Helvetica Neue Thin" charset="0"/>
                    <a:ea typeface="Helvetica Neue Thin" charset="0"/>
                    <a:cs typeface="Helvetica Neue Thin" charset="0"/>
                  </a:rPr>
                  <a:t>–</a:t>
                </a:r>
                <a:r>
                  <a:rPr lang="en-US" sz="3200" i="1" dirty="0" smtClean="0">
                    <a:solidFill>
                      <a:srgbClr val="0070C0"/>
                    </a:solidFill>
                    <a:latin typeface="Helvetica Neue Thin" charset="0"/>
                    <a:ea typeface="Helvetica Neue Thin" charset="0"/>
                    <a:cs typeface="Helvetica Neue Thin" charset="0"/>
                  </a:rPr>
                  <a:t> your inputs cannot be “saying the same thing”</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to choose from</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smtClean="0">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
        <p:nvSpPr>
          <p:cNvPr id="9" name="TextBox 8"/>
          <p:cNvSpPr txBox="1"/>
          <p:nvPr/>
        </p:nvSpPr>
        <p:spPr>
          <a:xfrm>
            <a:off x="1541424" y="4369692"/>
            <a:ext cx="5873789" cy="523220"/>
          </a:xfrm>
          <a:prstGeom prst="rect">
            <a:avLst/>
          </a:prstGeom>
          <a:noFill/>
        </p:spPr>
        <p:txBody>
          <a:bodyPr wrap="square" rtlCol="0">
            <a:spAutoFit/>
          </a:bodyPr>
          <a:lstStyle/>
          <a:p>
            <a:r>
              <a:rPr lang="en-US" sz="1400" dirty="0" smtClean="0">
                <a:latin typeface="Helvetica Neue Light" charset="0"/>
                <a:ea typeface="Helvetica Neue Light" charset="0"/>
                <a:cs typeface="Helvetica Neue Light" charset="0"/>
              </a:rPr>
              <a:t>Example #1 </a:t>
            </a:r>
            <a:r>
              <a:rPr lang="mr-IN" sz="1400" dirty="0" smtClean="0">
                <a:latin typeface="Helvetica Neue Light" charset="0"/>
                <a:ea typeface="Helvetica Neue Light" charset="0"/>
                <a:cs typeface="Helvetica Neue Light" charset="0"/>
              </a:rPr>
              <a:t>–</a:t>
            </a:r>
            <a:r>
              <a:rPr lang="en-US" sz="1400" dirty="0" smtClean="0">
                <a:latin typeface="Helvetica Neue Light" charset="0"/>
                <a:ea typeface="Helvetica Neue Light" charset="0"/>
                <a:cs typeface="Helvetica Neue Light" charset="0"/>
              </a:rPr>
              <a:t> Regression in matrix form</a:t>
            </a:r>
          </a:p>
          <a:p>
            <a:r>
              <a:rPr lang="en-US" sz="1400" dirty="0" smtClean="0">
                <a:latin typeface="Helvetica Neue Light" charset="0"/>
                <a:ea typeface="Helvetica Neue Light" charset="0"/>
                <a:cs typeface="Helvetica Neue Light" charset="0"/>
              </a:rPr>
              <a:t>Example #2 </a:t>
            </a:r>
            <a:r>
              <a:rPr lang="mr-IN" sz="1400" dirty="0" smtClean="0">
                <a:latin typeface="Helvetica Neue Light" charset="0"/>
                <a:ea typeface="Helvetica Neue Light" charset="0"/>
                <a:cs typeface="Helvetica Neue Light" charset="0"/>
              </a:rPr>
              <a:t>–</a:t>
            </a:r>
            <a:r>
              <a:rPr lang="en-US" sz="1400" dirty="0" smtClean="0">
                <a:latin typeface="Helvetica Neue Light" charset="0"/>
                <a:ea typeface="Helvetica Neue Light" charset="0"/>
                <a:cs typeface="Helvetica Neue Light" charset="0"/>
              </a:rPr>
              <a:t> Regression model example</a:t>
            </a:r>
            <a:endParaRPr lang="en-US" sz="14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600450" cy="707886"/>
          </a:xfrm>
          <a:prstGeom prst="rect">
            <a:avLst/>
          </a:prstGeom>
          <a:solidFill>
            <a:schemeClr val="accent5">
              <a:lumMod val="75000"/>
            </a:schemeClr>
          </a:solidFill>
        </p:spPr>
        <p:txBody>
          <a:bodyPr wrap="square" rtlCol="0">
            <a:spAutoFit/>
          </a:bodyPr>
          <a:lstStyle/>
          <a:p>
            <a:pPr lvl="1"/>
            <a:r>
              <a:rPr lang="en-US" sz="4000" smtClean="0">
                <a:solidFill>
                  <a:schemeClr val="bg1"/>
                </a:solidFill>
                <a:latin typeface="Avenir Book" charset="0"/>
                <a:ea typeface="Avenir Book" charset="0"/>
                <a:cs typeface="Avenir Book" charset="0"/>
              </a:rPr>
              <a:t>Homework</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539430"/>
          </a:xfrm>
          <a:prstGeom prst="rect">
            <a:avLst/>
          </a:prstGeom>
          <a:noFill/>
        </p:spPr>
        <p:txBody>
          <a:bodyPr wrap="square" rtlCol="0">
            <a:spAutoFit/>
          </a:bodyPr>
          <a:lstStyle/>
          <a:p>
            <a:pPr marL="571500" indent="-571500">
              <a:buFont typeface="Arial" charset="0"/>
              <a:buChar char="•"/>
            </a:pPr>
            <a:r>
              <a:rPr lang="en-US" sz="3200" dirty="0" smtClean="0">
                <a:solidFill>
                  <a:schemeClr val="tx2"/>
                </a:solidFill>
                <a:latin typeface="Avenir Book" charset="0"/>
                <a:ea typeface="Avenir Book" charset="0"/>
                <a:cs typeface="Avenir Book" charset="0"/>
              </a:rPr>
              <a:t>Homework </a:t>
            </a:r>
            <a:r>
              <a:rPr lang="en-US" sz="3200" dirty="0" smtClean="0">
                <a:solidFill>
                  <a:schemeClr val="tx2"/>
                </a:solidFill>
                <a:latin typeface="Avenir Book" charset="0"/>
                <a:ea typeface="Avenir Book" charset="0"/>
                <a:cs typeface="Avenir Book" charset="0"/>
              </a:rPr>
              <a:t>assignment - Predicting Housing </a:t>
            </a:r>
            <a:r>
              <a:rPr lang="en-US" sz="3200" dirty="0" smtClean="0">
                <a:solidFill>
                  <a:schemeClr val="tx2"/>
                </a:solidFill>
                <a:latin typeface="Avenir Book" charset="0"/>
                <a:ea typeface="Avenir Book" charset="0"/>
                <a:cs typeface="Avenir Book" charset="0"/>
              </a:rPr>
              <a:t>Prices </a:t>
            </a:r>
            <a:r>
              <a:rPr lang="mr-IN" sz="3200" dirty="0" smtClean="0">
                <a:solidFill>
                  <a:schemeClr val="tx2"/>
                </a:solidFill>
                <a:latin typeface="Avenir Book" charset="0"/>
                <a:ea typeface="Avenir Book" charset="0"/>
                <a:cs typeface="Avenir Book" charset="0"/>
              </a:rPr>
              <a:t>–</a:t>
            </a:r>
            <a:r>
              <a:rPr lang="en-US" sz="3200" dirty="0" smtClean="0">
                <a:solidFill>
                  <a:schemeClr val="tx2"/>
                </a:solidFill>
                <a:latin typeface="Avenir Book" charset="0"/>
                <a:ea typeface="Avenir Book" charset="0"/>
                <a:cs typeface="Avenir Book" charset="0"/>
              </a:rPr>
              <a:t> due at the beginning of next class, submit via blackboard</a:t>
            </a:r>
          </a:p>
          <a:p>
            <a:pPr marL="571500" indent="-571500">
              <a:buFont typeface="Arial" charset="0"/>
              <a:buChar char="•"/>
            </a:pPr>
            <a:r>
              <a:rPr lang="en-US" sz="3200" dirty="0" smtClean="0">
                <a:solidFill>
                  <a:schemeClr val="tx2"/>
                </a:solidFill>
                <a:latin typeface="Avenir Book" charset="0"/>
                <a:ea typeface="Avenir Book" charset="0"/>
                <a:cs typeface="Avenir Book" charset="0"/>
              </a:rPr>
              <a:t>Readings (in Lecture #6 </a:t>
            </a:r>
            <a:r>
              <a:rPr lang="en-US" sz="3200" dirty="0" err="1" smtClean="0">
                <a:solidFill>
                  <a:schemeClr val="tx2"/>
                </a:solidFill>
                <a:latin typeface="Avenir Book" charset="0"/>
                <a:ea typeface="Avenir Book" charset="0"/>
                <a:cs typeface="Avenir Book" charset="0"/>
              </a:rPr>
              <a:t>zipfile</a:t>
            </a:r>
            <a:r>
              <a:rPr lang="en-US" sz="3200" dirty="0" smtClean="0">
                <a:solidFill>
                  <a:schemeClr val="tx2"/>
                </a:solidFill>
                <a:latin typeface="Avenir Book" charset="0"/>
                <a:ea typeface="Avenir Book" charset="0"/>
                <a:cs typeface="Avenir Book" charset="0"/>
              </a:rPr>
              <a:t>)</a:t>
            </a:r>
          </a:p>
          <a:p>
            <a:pPr marL="1028700" lvl="1" indent="-571500">
              <a:buFont typeface="Arial" charset="0"/>
              <a:buChar char="•"/>
            </a:pPr>
            <a:r>
              <a:rPr lang="en-US" sz="3200" dirty="0" err="1" smtClean="0">
                <a:solidFill>
                  <a:schemeClr val="tx2"/>
                </a:solidFill>
                <a:latin typeface="Avenir Book" charset="0"/>
                <a:ea typeface="Avenir Book" charset="0"/>
                <a:cs typeface="Avenir Book" charset="0"/>
              </a:rPr>
              <a:t>Tibshirani</a:t>
            </a:r>
            <a:r>
              <a:rPr lang="en-US" sz="3200" dirty="0" smtClean="0">
                <a:solidFill>
                  <a:schemeClr val="tx2"/>
                </a:solidFill>
                <a:latin typeface="Avenir Book" charset="0"/>
                <a:ea typeface="Avenir Book" charset="0"/>
                <a:cs typeface="Avenir Book" charset="0"/>
              </a:rPr>
              <a:t> (1996)</a:t>
            </a:r>
          </a:p>
          <a:p>
            <a:pPr marL="1028700" lvl="1" indent="-571500">
              <a:buFont typeface="Arial" charset="0"/>
              <a:buChar char="•"/>
            </a:pPr>
            <a:r>
              <a:rPr lang="en-US" sz="3200" dirty="0" err="1" smtClean="0">
                <a:solidFill>
                  <a:schemeClr val="tx2"/>
                </a:solidFill>
                <a:latin typeface="Avenir Book" charset="0"/>
                <a:ea typeface="Avenir Book" charset="0"/>
                <a:cs typeface="Avenir Book" charset="0"/>
              </a:rPr>
              <a:t>Hoerl</a:t>
            </a:r>
            <a:r>
              <a:rPr lang="en-US" sz="3200" dirty="0" smtClean="0">
                <a:solidFill>
                  <a:schemeClr val="tx2"/>
                </a:solidFill>
                <a:latin typeface="Avenir Book" charset="0"/>
                <a:ea typeface="Avenir Book" charset="0"/>
                <a:cs typeface="Avenir Book" charset="0"/>
              </a:rPr>
              <a:t> and Kennard (1970)</a:t>
            </a:r>
            <a:endParaRPr lang="en-US" sz="32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2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27941</TotalTime>
  <Words>3330</Words>
  <Application>Microsoft Macintosh PowerPoint</Application>
  <PresentationFormat>Widescreen</PresentationFormat>
  <Paragraphs>811</Paragraphs>
  <Slides>61</Slides>
  <Notes>61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Agency FB</vt:lpstr>
      <vt:lpstr>Al Bayan Plain</vt:lpstr>
      <vt:lpstr>Avenir Book</vt:lpstr>
      <vt:lpstr>Calibri</vt:lpstr>
      <vt:lpstr>Calibri Light</vt:lpstr>
      <vt:lpstr>Cambria Math</vt:lpstr>
      <vt:lpstr>Helvetica</vt:lpstr>
      <vt:lpstr>Helvetica Neue Light</vt:lpstr>
      <vt:lpstr>Helvetica Neue Thin</vt:lpstr>
      <vt:lpstr>MS PGothic</vt:lpstr>
      <vt:lpstr>Segoe UI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351</cp:revision>
  <cp:lastPrinted>2017-02-27T20:50:09Z</cp:lastPrinted>
  <dcterms:created xsi:type="dcterms:W3CDTF">2017-01-08T03:44:27Z</dcterms:created>
  <dcterms:modified xsi:type="dcterms:W3CDTF">2018-01-22T20:25:23Z</dcterms:modified>
</cp:coreProperties>
</file>